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323717-F766-4C1E-A307-9AD00F57F471}">
  <a:tblStyle styleId="{0A323717-F766-4C1E-A307-9AD00F57F4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58bd03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58bd03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58bd03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58bd03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58bd03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58bd03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58bd03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58bd03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58bd03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58bd03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58bd03d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58bd03d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58bd03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58bd03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f8ab2f4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f8ab2f4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89f3bc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89f3bc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89f3bc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89f3bc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f8ab2f4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f8ab2f4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89f3b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89f3b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f8ab2f4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f8ab2f4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f8ab2f4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f8ab2f4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f8ab2f4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f8ab2f4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f8ab2f4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f8ab2f4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88bf94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88bf94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88bf94e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88bf94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f8ab2f4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f8ab2f4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88bf94e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88bf94e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88bf94e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88bf94e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f8ab2f4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f8ab2f4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</a:t>
            </a:r>
            <a:r>
              <a:rPr lang="en"/>
              <a:t>Planet Hollywood’s Website Usability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Alexis Oales, Juan Uscanga, Patriz Rivera, Christopher Verkaik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ENG 407B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 Demographic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32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Wanted to ensure that: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Participants were within Planet Hollywood’s target demographic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and recommendations held the greatest relevance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3606725" y="3995950"/>
            <a:ext cx="522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Source: Purdue University - https://purduecco.wordpress.com/2016/11/15/</a:t>
            </a:r>
            <a:r>
              <a:rPr i="1" lang="en" sz="1000">
                <a:solidFill>
                  <a:srgbClr val="FFFFFF"/>
                </a:solidFill>
              </a:rPr>
              <a:t>diversity-statements-for-academic-job-applications</a:t>
            </a:r>
            <a:r>
              <a:rPr i="1" lang="en" sz="1000">
                <a:solidFill>
                  <a:srgbClr val="FFFFFF"/>
                </a:solidFill>
              </a:rPr>
              <a:t>/</a:t>
            </a:r>
            <a:endParaRPr i="1" sz="1000">
              <a:solidFill>
                <a:srgbClr val="FFFFFF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775" y="1152475"/>
            <a:ext cx="5225525" cy="266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 and Technology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32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pieces of data that greatly affect the validity of our research: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Preferred internet device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3585575" y="4331000"/>
            <a:ext cx="52467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Source: Tech Expert - http://www.techiexpert.com/technology-impacts-work-culture/</a:t>
            </a:r>
            <a:endParaRPr i="1" sz="1000">
              <a:solidFill>
                <a:srgbClr val="FFFFFF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049" y="1152475"/>
            <a:ext cx="4464254" cy="317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 and Planet Hollywood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32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users interact with Planet Hollywood: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Activities they participate in (shows, gambling,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Budget for a night out at Planet Hollywood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3624850" y="4159850"/>
            <a:ext cx="520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Source: Top Ten Tickets - </a:t>
            </a:r>
            <a:endParaRPr i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http://www.toptentickets.com/miracle-mile-shops-best-vegas-shopping-malls/</a:t>
            </a:r>
            <a:endParaRPr i="1" sz="1000">
              <a:solidFill>
                <a:srgbClr val="FFFFFF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850" y="1152475"/>
            <a:ext cx="5207449" cy="24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Website Usability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32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conducting research and determining our participant’s demographic,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tailored our testing to focus on the most common ways users would interact with Planet Hollywood’s website.</a:t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3572650" y="4159850"/>
            <a:ext cx="52596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Source: The Myelin Project - </a:t>
            </a:r>
            <a:endParaRPr i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http://myelin.org/tag/hunter-james-kelly-research-institute/</a:t>
            </a:r>
            <a:endParaRPr i="1" sz="1000">
              <a:solidFill>
                <a:srgbClr val="FFFFFF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836" y="1152475"/>
            <a:ext cx="4431465" cy="29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32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of 5 tasks: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Book a room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Purchase a ticket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shopping 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restaurant 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a map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3615825" y="4312975"/>
            <a:ext cx="52164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Source: Planet Hollywood - Book A Room Webpage, 2017</a:t>
            </a:r>
            <a:endParaRPr i="1" sz="1000">
              <a:solidFill>
                <a:srgbClr val="FFFFFF"/>
              </a:solidFill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8407" l="11890" r="13135" t="24916"/>
          <a:stretch/>
        </p:blipFill>
        <p:spPr>
          <a:xfrm>
            <a:off x="3615900" y="1152475"/>
            <a:ext cx="5216400" cy="289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Explained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32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ease of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usefulness and quantity of information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Seek fundamental information (contact information, directions, map, etc)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3585125" y="3996550"/>
            <a:ext cx="52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Source: LinkedIn - </a:t>
            </a:r>
            <a:endParaRPr i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https://www.linkedin.com/pulse/7-point-checklist-sales-appointment-preparation-bryan-higgins</a:t>
            </a:r>
            <a:endParaRPr i="1" sz="1000">
              <a:solidFill>
                <a:srgbClr val="FFFFFF"/>
              </a:solidFill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491" y="1152475"/>
            <a:ext cx="4457809" cy="28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Post-Test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32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Asking users for feedback on website overall: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Font readability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Ease of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recommendations and comments about website</a:t>
            </a: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3638175" y="4168850"/>
            <a:ext cx="5194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Tech Expert - </a:t>
            </a:r>
            <a:endParaRPr i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http://www.techiexpert.com/data-analytics-score-big-2017/</a:t>
            </a:r>
            <a:endParaRPr i="1" sz="1000">
              <a:solidFill>
                <a:srgbClr val="FFFFFF"/>
              </a:solidFill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686" y="1152475"/>
            <a:ext cx="5186616" cy="291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pic>
        <p:nvPicPr>
          <p:cNvPr id="178" name="Google Shape;178;p2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105600"/>
            <a:ext cx="5715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(con’t)</a:t>
            </a:r>
            <a:endParaRPr/>
          </a:p>
        </p:txBody>
      </p:sp>
      <p:pic>
        <p:nvPicPr>
          <p:cNvPr id="184" name="Google Shape;184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179513"/>
            <a:ext cx="59436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(con’t)</a:t>
            </a:r>
            <a:endParaRPr/>
          </a:p>
        </p:txBody>
      </p:sp>
      <p:pic>
        <p:nvPicPr>
          <p:cNvPr id="190" name="Google Shape;190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169988"/>
            <a:ext cx="59436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of Discussion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Planet Hollywood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Vegas’s Changing Visitor Demographic (Audience)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Usability Test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overall...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5622300" cy="3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areas that seem to need the most improvement are: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ease of looking up information 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about </a:t>
            </a:r>
            <a:r>
              <a:rPr lang="en" sz="1400"/>
              <a:t>a store/shopping center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as well as other amenities the hotel has to offer</a:t>
            </a:r>
            <a:r>
              <a:rPr lang="en"/>
              <a:t> (</a:t>
            </a:r>
            <a:r>
              <a:rPr lang="en" sz="1400"/>
              <a:t> i.e. information about restaurants )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Making it easier to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</a:t>
            </a:r>
            <a:r>
              <a:rPr lang="en" sz="1400"/>
              <a:t>urchase tickets to a show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Book a room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</a:t>
            </a:r>
            <a:r>
              <a:rPr lang="en" sz="1400"/>
              <a:t>ocate/use the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Followed by the overall attractiveness and appeal/theme of the website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250" y="2042849"/>
            <a:ext cx="3274250" cy="10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152475"/>
            <a:ext cx="343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Improve Website Design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Website design does not hold up compared to other casino’s websites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Home page and other web pages are too cluttered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Redesign “Book A Room” and “Purchase A Ticket” webpages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Integrated into the website to reduce redirections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Navigating through multiple links slows down process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Themes are not consistent throughout website</a:t>
            </a:r>
            <a:endParaRPr sz="1400"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675" y="1017725"/>
            <a:ext cx="4747626" cy="322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4084675" y="4237950"/>
            <a:ext cx="48237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Source: </a:t>
            </a:r>
            <a:r>
              <a:rPr i="1" lang="en" sz="1000">
                <a:solidFill>
                  <a:srgbClr val="FFFFFF"/>
                </a:solidFill>
              </a:rPr>
              <a:t>Planet Hollywood - Homepage, 2017</a:t>
            </a:r>
            <a:endParaRPr i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Today we covered the results of our usability project.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started off by informing you all about some of the background information on Planet Hollywood and their visitor demographics.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also provided some of our recommendations, accordingly, to improve the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website, which were achieved through our usability testing and its results.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or Concerns?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Planet Hollywood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546350" y="1152475"/>
            <a:ext cx="32862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Located on the Las Vegas Strip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Originally the site of the </a:t>
            </a:r>
            <a:r>
              <a:rPr lang="en"/>
              <a:t>Aladdin</a:t>
            </a:r>
            <a:r>
              <a:rPr lang="en"/>
              <a:t> Resort; renovated and reopened as Planet Hollywood in 2007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owned by Caesars Entertainment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4959650" cy="3559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01425" y="4776625"/>
            <a:ext cx="57480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</a:rPr>
              <a:t>Source: http://www.destination360.com/north-america/us/nevada/las-vegas/planet-hollywood</a:t>
            </a:r>
            <a:endParaRPr i="1" sz="1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Planet Hollywood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49150" y="1017725"/>
            <a:ext cx="4059900" cy="3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Miracle Mile Shops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937875" y="1017725"/>
            <a:ext cx="4059900" cy="3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AXIS Theater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7738"/>
            <a:ext cx="405765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475" y="1517713"/>
            <a:ext cx="33147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311700" y="4582400"/>
            <a:ext cx="40428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</a:rPr>
              <a:t>Source: https://gamboool.com/ </a:t>
            </a:r>
            <a:endParaRPr i="1" sz="1000">
              <a:solidFill>
                <a:schemeClr val="accent2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316150" y="4841375"/>
            <a:ext cx="3314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</a:rPr>
              <a:t>Source: https://www.yelp.com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Planet Hollywood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49150" y="1017725"/>
            <a:ext cx="4971300" cy="3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Targeting Younger Visitors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AXIS Theater hosts musical acts that appeal to younger visitors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Foursquare lists Planet Hollywood #7 of the 13 best places for college students in Las Vegas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00" y="1017725"/>
            <a:ext cx="3418750" cy="34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510000" y="4496075"/>
            <a:ext cx="35040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</a:rPr>
              <a:t>Source: https://twitter.com/britneyspears</a:t>
            </a:r>
            <a:endParaRPr i="1" sz="1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Vegas’s Changing Visitor Demographic</a:t>
            </a:r>
            <a:endParaRPr/>
          </a:p>
        </p:txBody>
      </p:sp>
      <p:graphicFrame>
        <p:nvGraphicFramePr>
          <p:cNvPr id="94" name="Google Shape;94;p18"/>
          <p:cNvGraphicFramePr/>
          <p:nvPr/>
        </p:nvGraphicFramePr>
        <p:xfrm>
          <a:off x="1108425" y="159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{0A323717-F766-4C1E-A307-9AD00F57F471}</a:tableStyleId>
              </a:tblPr>
              <a:tblGrid>
                <a:gridCol w="954525"/>
                <a:gridCol w="1563775"/>
                <a:gridCol w="1272700"/>
                <a:gridCol w="1272700"/>
                <a:gridCol w="1272700"/>
              </a:tblGrid>
              <a:tr h="44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2013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2014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2015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2016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 to 29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 to 39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 to 49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 to 59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 to 64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 or older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12%</a:t>
                      </a:r>
                      <a:endParaRPr sz="1200">
                        <a:solidFill>
                          <a:srgbClr val="EFEFE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5" name="Google Shape;95;p18"/>
          <p:cNvSpPr txBox="1"/>
          <p:nvPr/>
        </p:nvSpPr>
        <p:spPr>
          <a:xfrm>
            <a:off x="1052675" y="1089425"/>
            <a:ext cx="644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Las Vegas Visitors Breakdown by Age Group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1052675" y="4744825"/>
            <a:ext cx="6447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Source: Las Vegas Convention and Visitors Authority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Vegas’s Changing Visitor Demographic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455625" y="1105150"/>
            <a:ext cx="77613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Younger Visitors are Gambling Less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2008 LVCVA study: 6% of visitors get 21 to 24 come to Las Vegas with the primary purpose of gambling.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Vegas’s Changing Visitor Demographic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455625" y="1105150"/>
            <a:ext cx="77613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Millennials and Generation Z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Millennials = born 1977 to 1995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	Generation Z = born 1996 to later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Generation Z are digital natives. They can’t remember a world before the Internet.</a:t>
            </a:r>
            <a:endParaRPr sz="1800">
              <a:solidFill>
                <a:schemeClr val="lt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Mobile devices are most used to access web content.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Our Survey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32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our survey was based 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Planet Hollywood’s goals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Planet Hollywood’s target demographic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demographic of Las Vegas visitors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0" r="1652" t="1652"/>
          <a:stretch/>
        </p:blipFill>
        <p:spPr>
          <a:xfrm>
            <a:off x="3606775" y="1152475"/>
            <a:ext cx="5225525" cy="29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3606700" y="4305475"/>
            <a:ext cx="52254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Source: PC Mag - </a:t>
            </a:r>
            <a:r>
              <a:rPr i="1" lang="en" sz="1000">
                <a:solidFill>
                  <a:srgbClr val="FFFFFF"/>
                </a:solidFill>
              </a:rPr>
              <a:t>https://www.pcmag.com/article2/0,2817,2498697,00.asp</a:t>
            </a:r>
            <a:endParaRPr i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